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7" r:id="rId10"/>
    <p:sldId id="265" r:id="rId11"/>
    <p:sldId id="264" r:id="rId12"/>
    <p:sldId id="266"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805141-C59D-4F54-ADBF-545C9C06141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3490450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05141-C59D-4F54-ADBF-545C9C06141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142579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05141-C59D-4F54-ADBF-545C9C06141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206204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805141-C59D-4F54-ADBF-545C9C06141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367379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805141-C59D-4F54-ADBF-545C9C061419}" type="datetimeFigureOut">
              <a:rPr lang="en-US" smtClean="0"/>
              <a:t>10/20/2021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226450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805141-C59D-4F54-ADBF-545C9C06141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2361790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805141-C59D-4F54-ADBF-545C9C061419}" type="datetimeFigureOut">
              <a:rPr lang="en-US" smtClean="0"/>
              <a:t>10/20/2021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1760148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805141-C59D-4F54-ADBF-545C9C061419}" type="datetimeFigureOut">
              <a:rPr lang="en-US" smtClean="0"/>
              <a:t>10/20/2021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1392350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805141-C59D-4F54-ADBF-545C9C061419}" type="datetimeFigureOut">
              <a:rPr lang="en-US" smtClean="0"/>
              <a:t>10/20/2021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179185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805141-C59D-4F54-ADBF-545C9C06141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209057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805141-C59D-4F54-ADBF-545C9C061419}" type="datetimeFigureOut">
              <a:rPr lang="en-US" smtClean="0"/>
              <a:t>10/20/2021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A44807-4E54-4BFD-AE15-6A5FF8F543FB}" type="slidenum">
              <a:rPr lang="en-US" smtClean="0"/>
              <a:t>‹#›</a:t>
            </a:fld>
            <a:endParaRPr lang="en-US"/>
          </a:p>
        </p:txBody>
      </p:sp>
    </p:spTree>
    <p:extLst>
      <p:ext uri="{BB962C8B-B14F-4D97-AF65-F5344CB8AC3E}">
        <p14:creationId xmlns:p14="http://schemas.microsoft.com/office/powerpoint/2010/main" val="2332778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05141-C59D-4F54-ADBF-545C9C061419}" type="datetimeFigureOut">
              <a:rPr lang="en-US" smtClean="0"/>
              <a:t>10/20/2021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A44807-4E54-4BFD-AE15-6A5FF8F543FB}" type="slidenum">
              <a:rPr lang="en-US" smtClean="0"/>
              <a:t>‹#›</a:t>
            </a:fld>
            <a:endParaRPr lang="en-US"/>
          </a:p>
        </p:txBody>
      </p:sp>
    </p:spTree>
    <p:extLst>
      <p:ext uri="{BB962C8B-B14F-4D97-AF65-F5344CB8AC3E}">
        <p14:creationId xmlns:p14="http://schemas.microsoft.com/office/powerpoint/2010/main" val="9939427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Imperialism in Africa</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5668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solidFill>
                  <a:srgbClr val="FF0000"/>
                </a:solidFill>
              </a:rPr>
            </a:br>
            <a:r>
              <a:rPr lang="en-US" sz="2400" dirty="0">
                <a:solidFill>
                  <a:srgbClr val="FF0000"/>
                </a:solidFill>
              </a:rPr>
              <a:t>SWBAT develop geographic awareness by analyzing locations IOT describe the importance of India to the British Empire, the Suez Canal as a connection between Great Britain and India, and India’s reaction to British rule.</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idx="1"/>
          </p:nvPr>
        </p:nvSpPr>
        <p:spPr/>
        <p:txBody>
          <a:bodyPr/>
          <a:lstStyle/>
          <a:p>
            <a:r>
              <a:rPr lang="en-US" dirty="0"/>
              <a:t>Open your Modern Times book to Chapter 12 – Lesson 3</a:t>
            </a:r>
          </a:p>
          <a:p>
            <a:r>
              <a:rPr lang="en-US" dirty="0"/>
              <a:t>Read pages 237-241</a:t>
            </a:r>
          </a:p>
          <a:p>
            <a:r>
              <a:rPr lang="en-US" dirty="0"/>
              <a:t>Write the vocabulary words </a:t>
            </a:r>
            <a:r>
              <a:rPr lang="en-US" i="1" dirty="0" err="1"/>
              <a:t>sepoy</a:t>
            </a:r>
            <a:r>
              <a:rPr lang="en-US" dirty="0"/>
              <a:t> and </a:t>
            </a:r>
            <a:r>
              <a:rPr lang="en-US" i="1" dirty="0"/>
              <a:t>viceroy</a:t>
            </a:r>
            <a:r>
              <a:rPr lang="en-US" dirty="0"/>
              <a:t> and their definitions into your guided notes</a:t>
            </a:r>
          </a:p>
          <a:p>
            <a:endParaRPr lang="en-US" dirty="0"/>
          </a:p>
        </p:txBody>
      </p:sp>
    </p:spTree>
    <p:extLst>
      <p:ext uri="{BB962C8B-B14F-4D97-AF65-F5344CB8AC3E}">
        <p14:creationId xmlns:p14="http://schemas.microsoft.com/office/powerpoint/2010/main" val="244670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Corners Group Discussion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Go to your group’s area. </a:t>
            </a:r>
          </a:p>
          <a:p>
            <a:pPr marL="514350" indent="-514350">
              <a:buFont typeface="+mj-lt"/>
              <a:buAutoNum type="arabicPeriod"/>
            </a:pPr>
            <a:r>
              <a:rPr lang="en-US" dirty="0"/>
              <a:t>Discuss your group’s assigned reading section for 5 minutes</a:t>
            </a:r>
          </a:p>
          <a:p>
            <a:pPr marL="514350" indent="-514350">
              <a:buFont typeface="+mj-lt"/>
              <a:buAutoNum type="arabicPeriod"/>
            </a:pPr>
            <a:r>
              <a:rPr lang="en-US" dirty="0"/>
              <a:t>Select a group member to summarize your section to the class </a:t>
            </a:r>
          </a:p>
          <a:p>
            <a:endParaRPr lang="en-US" dirty="0"/>
          </a:p>
          <a:p>
            <a:r>
              <a:rPr lang="en-US" dirty="0">
                <a:solidFill>
                  <a:srgbClr val="FF0000"/>
                </a:solidFill>
              </a:rPr>
              <a:t>Left side of classroom – Group 1 – The Great Rebellion</a:t>
            </a:r>
          </a:p>
          <a:p>
            <a:r>
              <a:rPr lang="en-US" dirty="0">
                <a:solidFill>
                  <a:srgbClr val="00B0F0"/>
                </a:solidFill>
              </a:rPr>
              <a:t>Front middle – Group 2 – British Colonial Rule</a:t>
            </a:r>
          </a:p>
          <a:p>
            <a:r>
              <a:rPr lang="en-US" dirty="0">
                <a:solidFill>
                  <a:srgbClr val="00B050"/>
                </a:solidFill>
              </a:rPr>
              <a:t>Back middle – Group 3 – Indian Nationalists</a:t>
            </a:r>
          </a:p>
          <a:p>
            <a:r>
              <a:rPr lang="en-US" dirty="0">
                <a:solidFill>
                  <a:srgbClr val="7030A0"/>
                </a:solidFill>
              </a:rPr>
              <a:t>Right side of classroom – Group 4 – Colonial Indian Culture</a:t>
            </a:r>
          </a:p>
        </p:txBody>
      </p:sp>
    </p:spTree>
    <p:extLst>
      <p:ext uri="{BB962C8B-B14F-4D97-AF65-F5344CB8AC3E}">
        <p14:creationId xmlns:p14="http://schemas.microsoft.com/office/powerpoint/2010/main" val="4000851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Exit Ticket</a:t>
            </a:r>
          </a:p>
        </p:txBody>
      </p:sp>
      <p:sp>
        <p:nvSpPr>
          <p:cNvPr id="3" name="Content Placeholder 2"/>
          <p:cNvSpPr>
            <a:spLocks noGrp="1"/>
          </p:cNvSpPr>
          <p:nvPr>
            <p:ph idx="1"/>
          </p:nvPr>
        </p:nvSpPr>
        <p:spPr/>
        <p:txBody>
          <a:bodyPr/>
          <a:lstStyle/>
          <a:p>
            <a:r>
              <a:rPr lang="en-US" dirty="0"/>
              <a:t>Submit the answers to the review questions 1, 3, 4, 5, and 6 on page 241 of your Modern Times book</a:t>
            </a:r>
          </a:p>
          <a:p>
            <a:r>
              <a:rPr lang="en-US" dirty="0"/>
              <a:t>You may attach a word document in Teams or take a picture of your written answers. This will be your first participation grade for Q2</a:t>
            </a:r>
          </a:p>
        </p:txBody>
      </p:sp>
    </p:spTree>
    <p:extLst>
      <p:ext uri="{BB962C8B-B14F-4D97-AF65-F5344CB8AC3E}">
        <p14:creationId xmlns:p14="http://schemas.microsoft.com/office/powerpoint/2010/main" val="1109544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solidFill>
                  <a:srgbClr val="FF0000"/>
                </a:solidFill>
              </a:rPr>
            </a:br>
            <a:r>
              <a:rPr lang="en-US" sz="2400" dirty="0">
                <a:solidFill>
                  <a:srgbClr val="FF0000"/>
                </a:solidFill>
              </a:rPr>
              <a:t>SWBAT develop geographic awareness by analyzing locations IOT describe the importance of India to the British Empire, the Suez Canal as a connection between Great Britain and India, and India’s reaction to British rule.</a:t>
            </a:r>
            <a:br>
              <a:rPr lang="en-US" sz="2400" dirty="0">
                <a:solidFill>
                  <a:srgbClr val="FF0000"/>
                </a:solidFill>
              </a:rPr>
            </a:br>
            <a:endParaRPr lang="en-US" sz="2400" dirty="0"/>
          </a:p>
        </p:txBody>
      </p:sp>
      <p:sp>
        <p:nvSpPr>
          <p:cNvPr id="4" name="Text Placeholder 3"/>
          <p:cNvSpPr>
            <a:spLocks noGrp="1"/>
          </p:cNvSpPr>
          <p:nvPr>
            <p:ph type="body" idx="1"/>
          </p:nvPr>
        </p:nvSpPr>
        <p:spPr/>
        <p:txBody>
          <a:bodyPr>
            <a:normAutofit fontScale="25000" lnSpcReduction="20000"/>
          </a:bodyPr>
          <a:lstStyle/>
          <a:p>
            <a:pPr algn="ctr"/>
            <a:endParaRPr lang="en-US" sz="4000" dirty="0"/>
          </a:p>
          <a:p>
            <a:pPr algn="ctr"/>
            <a:endParaRPr lang="en-US" sz="4000" dirty="0"/>
          </a:p>
          <a:p>
            <a:pPr algn="ctr"/>
            <a:r>
              <a:rPr lang="en-US" sz="12300" dirty="0"/>
              <a:t>Do Now</a:t>
            </a:r>
          </a:p>
          <a:p>
            <a:endParaRPr lang="en-US" dirty="0"/>
          </a:p>
        </p:txBody>
      </p:sp>
      <p:sp>
        <p:nvSpPr>
          <p:cNvPr id="3" name="Content Placeholder 2"/>
          <p:cNvSpPr>
            <a:spLocks noGrp="1"/>
          </p:cNvSpPr>
          <p:nvPr>
            <p:ph sz="half" idx="2"/>
          </p:nvPr>
        </p:nvSpPr>
        <p:spPr/>
        <p:txBody>
          <a:bodyPr/>
          <a:lstStyle/>
          <a:p>
            <a:endParaRPr lang="en-US" dirty="0"/>
          </a:p>
          <a:p>
            <a:r>
              <a:rPr lang="en-US" dirty="0"/>
              <a:t>What were two positive effects of British colonization in India?</a:t>
            </a:r>
          </a:p>
          <a:p>
            <a:r>
              <a:rPr lang="en-US" dirty="0"/>
              <a:t>What were two negative effects?</a:t>
            </a:r>
          </a:p>
          <a:p>
            <a:r>
              <a:rPr lang="en-US" dirty="0"/>
              <a:t>What was the feeling Indian people had towards the British Empire?</a:t>
            </a:r>
          </a:p>
          <a:p>
            <a:pPr marL="0" indent="0">
              <a:buNone/>
            </a:pPr>
            <a:endParaRPr lang="en-US" dirty="0"/>
          </a:p>
        </p:txBody>
      </p:sp>
      <p:sp>
        <p:nvSpPr>
          <p:cNvPr id="5" name="Text Placeholder 4"/>
          <p:cNvSpPr>
            <a:spLocks noGrp="1"/>
          </p:cNvSpPr>
          <p:nvPr>
            <p:ph type="body" sz="quarter" idx="3"/>
          </p:nvPr>
        </p:nvSpPr>
        <p:spPr/>
        <p:txBody>
          <a:bodyPr/>
          <a:lstStyle/>
          <a:p>
            <a:endParaRPr lang="en-US"/>
          </a:p>
        </p:txBody>
      </p:sp>
      <p:pic>
        <p:nvPicPr>
          <p:cNvPr id="8" name="Content Placeholder 7"/>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172200" y="2625579"/>
            <a:ext cx="5183188" cy="3443580"/>
          </a:xfrm>
        </p:spPr>
      </p:pic>
    </p:spTree>
    <p:extLst>
      <p:ext uri="{BB962C8B-B14F-4D97-AF65-F5344CB8AC3E}">
        <p14:creationId xmlns:p14="http://schemas.microsoft.com/office/powerpoint/2010/main" val="96830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Chapter 12 – Lesson 3</a:t>
            </a:r>
          </a:p>
        </p:txBody>
      </p:sp>
      <p:sp>
        <p:nvSpPr>
          <p:cNvPr id="3" name="Text Placeholder 2"/>
          <p:cNvSpPr>
            <a:spLocks noGrp="1"/>
          </p:cNvSpPr>
          <p:nvPr>
            <p:ph type="body" idx="1"/>
          </p:nvPr>
        </p:nvSpPr>
        <p:spPr/>
        <p:txBody>
          <a:bodyPr/>
          <a:lstStyle/>
          <a:p>
            <a:r>
              <a:rPr lang="en-US" dirty="0"/>
              <a:t>The Great Rebellion</a:t>
            </a:r>
          </a:p>
        </p:txBody>
      </p:sp>
      <p:sp>
        <p:nvSpPr>
          <p:cNvPr id="4" name="Content Placeholder 3"/>
          <p:cNvSpPr>
            <a:spLocks noGrp="1"/>
          </p:cNvSpPr>
          <p:nvPr>
            <p:ph sz="half" idx="2"/>
          </p:nvPr>
        </p:nvSpPr>
        <p:spPr/>
        <p:txBody>
          <a:bodyPr>
            <a:normAutofit fontScale="92500"/>
          </a:bodyPr>
          <a:lstStyle/>
          <a:p>
            <a:r>
              <a:rPr lang="en-US" dirty="0" err="1"/>
              <a:t>Sepoys</a:t>
            </a:r>
            <a:r>
              <a:rPr lang="en-US" dirty="0"/>
              <a:t> were Indian soldiers hired by the East India Company to protect their interests in the region</a:t>
            </a:r>
          </a:p>
          <a:p>
            <a:r>
              <a:rPr lang="en-US" dirty="0"/>
              <a:t>Due to a violation of religious beliefs, a group of </a:t>
            </a:r>
            <a:r>
              <a:rPr lang="en-US" dirty="0" err="1"/>
              <a:t>sepoys</a:t>
            </a:r>
            <a:r>
              <a:rPr lang="en-US" dirty="0"/>
              <a:t> revolted</a:t>
            </a:r>
          </a:p>
          <a:p>
            <a:r>
              <a:rPr lang="en-US" dirty="0"/>
              <a:t>Religious differences made it tough for Indians to organize</a:t>
            </a:r>
          </a:p>
          <a:p>
            <a:r>
              <a:rPr lang="en-US" dirty="0"/>
              <a:t>EIC is eventually transferred directly to the British government</a:t>
            </a:r>
          </a:p>
        </p:txBody>
      </p:sp>
      <p:sp>
        <p:nvSpPr>
          <p:cNvPr id="5" name="Text Placeholder 4"/>
          <p:cNvSpPr>
            <a:spLocks noGrp="1"/>
          </p:cNvSpPr>
          <p:nvPr>
            <p:ph type="body" sz="quarter" idx="3"/>
          </p:nvPr>
        </p:nvSpPr>
        <p:spPr/>
        <p:txBody>
          <a:bodyPr/>
          <a:lstStyle/>
          <a:p>
            <a:r>
              <a:rPr lang="en-US" dirty="0"/>
              <a:t>British Colonial Rule</a:t>
            </a:r>
          </a:p>
        </p:txBody>
      </p:sp>
      <p:sp>
        <p:nvSpPr>
          <p:cNvPr id="6" name="Content Placeholder 5"/>
          <p:cNvSpPr>
            <a:spLocks noGrp="1"/>
          </p:cNvSpPr>
          <p:nvPr>
            <p:ph sz="quarter" idx="4"/>
          </p:nvPr>
        </p:nvSpPr>
        <p:spPr/>
        <p:txBody>
          <a:bodyPr/>
          <a:lstStyle/>
          <a:p>
            <a:r>
              <a:rPr lang="en-US" dirty="0"/>
              <a:t>Built infrastructure in India (schools, railroads, postal service, hospitals)</a:t>
            </a:r>
          </a:p>
          <a:p>
            <a:r>
              <a:rPr lang="en-US" dirty="0"/>
              <a:t>Mainly trained young Indians to work for the British government</a:t>
            </a:r>
          </a:p>
          <a:p>
            <a:r>
              <a:rPr lang="en-US" dirty="0"/>
              <a:t>Mass starvation as many farmers were asked to grow cotton instead of food</a:t>
            </a:r>
          </a:p>
        </p:txBody>
      </p:sp>
    </p:spTree>
    <p:extLst>
      <p:ext uri="{BB962C8B-B14F-4D97-AF65-F5344CB8AC3E}">
        <p14:creationId xmlns:p14="http://schemas.microsoft.com/office/powerpoint/2010/main" val="3738497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of Chapter 12 – Lesson 3 (</a:t>
            </a:r>
            <a:r>
              <a:rPr lang="en-US" dirty="0" err="1"/>
              <a:t>Con’td</a:t>
            </a:r>
            <a:r>
              <a:rPr lang="en-US" dirty="0"/>
              <a:t>)</a:t>
            </a:r>
          </a:p>
        </p:txBody>
      </p:sp>
      <p:sp>
        <p:nvSpPr>
          <p:cNvPr id="3" name="Text Placeholder 2"/>
          <p:cNvSpPr>
            <a:spLocks noGrp="1"/>
          </p:cNvSpPr>
          <p:nvPr>
            <p:ph type="body" idx="1"/>
          </p:nvPr>
        </p:nvSpPr>
        <p:spPr/>
        <p:txBody>
          <a:bodyPr/>
          <a:lstStyle/>
          <a:p>
            <a:r>
              <a:rPr lang="en-US" dirty="0"/>
              <a:t>Indian Nationalists</a:t>
            </a:r>
          </a:p>
        </p:txBody>
      </p:sp>
      <p:sp>
        <p:nvSpPr>
          <p:cNvPr id="4" name="Content Placeholder 3"/>
          <p:cNvSpPr>
            <a:spLocks noGrp="1"/>
          </p:cNvSpPr>
          <p:nvPr>
            <p:ph sz="half" idx="2"/>
          </p:nvPr>
        </p:nvSpPr>
        <p:spPr/>
        <p:txBody>
          <a:bodyPr>
            <a:normAutofit fontScale="92500" lnSpcReduction="10000"/>
          </a:bodyPr>
          <a:lstStyle/>
          <a:p>
            <a:r>
              <a:rPr lang="en-US" dirty="0"/>
              <a:t>Creation of the INC (Indian National Congress)</a:t>
            </a:r>
          </a:p>
          <a:p>
            <a:pPr lvl="1"/>
            <a:r>
              <a:rPr lang="en-US" dirty="0"/>
              <a:t>Only wanted reform, not outright revolution</a:t>
            </a:r>
          </a:p>
          <a:p>
            <a:r>
              <a:rPr lang="en-US" dirty="0"/>
              <a:t>Religious differences made it tough to unify</a:t>
            </a:r>
          </a:p>
          <a:p>
            <a:r>
              <a:rPr lang="en-US" dirty="0"/>
              <a:t>Rise of Gandhi as a major leader in the non-violent resistance of British rule that eventually leads to Indian independence </a:t>
            </a:r>
          </a:p>
        </p:txBody>
      </p:sp>
      <p:sp>
        <p:nvSpPr>
          <p:cNvPr id="5" name="Text Placeholder 4"/>
          <p:cNvSpPr>
            <a:spLocks noGrp="1"/>
          </p:cNvSpPr>
          <p:nvPr>
            <p:ph type="body" sz="quarter" idx="3"/>
          </p:nvPr>
        </p:nvSpPr>
        <p:spPr/>
        <p:txBody>
          <a:bodyPr/>
          <a:lstStyle/>
          <a:p>
            <a:r>
              <a:rPr lang="en-US" dirty="0"/>
              <a:t>Colonial Indian Culture</a:t>
            </a:r>
          </a:p>
        </p:txBody>
      </p:sp>
      <p:sp>
        <p:nvSpPr>
          <p:cNvPr id="6" name="Content Placeholder 5"/>
          <p:cNvSpPr>
            <a:spLocks noGrp="1"/>
          </p:cNvSpPr>
          <p:nvPr>
            <p:ph sz="quarter" idx="4"/>
          </p:nvPr>
        </p:nvSpPr>
        <p:spPr/>
        <p:txBody>
          <a:bodyPr/>
          <a:lstStyle/>
          <a:p>
            <a:r>
              <a:rPr lang="en-US" dirty="0"/>
              <a:t>Great Britain not respectful of Indian culture (Taj Mahal)</a:t>
            </a:r>
          </a:p>
          <a:p>
            <a:r>
              <a:rPr lang="en-US" dirty="0"/>
              <a:t>A love-hate relationship</a:t>
            </a:r>
          </a:p>
          <a:p>
            <a:r>
              <a:rPr lang="en-US" dirty="0"/>
              <a:t>Promotion of Indian nationalism to those who didn’t speak English</a:t>
            </a:r>
          </a:p>
        </p:txBody>
      </p:sp>
    </p:spTree>
    <p:extLst>
      <p:ext uri="{BB962C8B-B14F-4D97-AF65-F5344CB8AC3E}">
        <p14:creationId xmlns:p14="http://schemas.microsoft.com/office/powerpoint/2010/main" val="1776557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 Now (5 min)</a:t>
            </a:r>
          </a:p>
        </p:txBody>
      </p:sp>
      <p:sp>
        <p:nvSpPr>
          <p:cNvPr id="3" name="Content Placeholder 2"/>
          <p:cNvSpPr>
            <a:spLocks noGrp="1"/>
          </p:cNvSpPr>
          <p:nvPr>
            <p:ph idx="1"/>
          </p:nvPr>
        </p:nvSpPr>
        <p:spPr/>
        <p:txBody>
          <a:bodyPr/>
          <a:lstStyle/>
          <a:p>
            <a:r>
              <a:rPr lang="en-US" dirty="0"/>
              <a:t>Write 3 sentences describing the motivations for “new imperialism” that we read on Tuesday in Chapter 12, Lesson 1 and from “White Man’s Burden” </a:t>
            </a:r>
          </a:p>
          <a:p>
            <a:endParaRPr lang="en-US" dirty="0"/>
          </a:p>
          <a:p>
            <a:endParaRPr lang="en-US" dirty="0"/>
          </a:p>
          <a:p>
            <a:r>
              <a:rPr lang="en-US" dirty="0"/>
              <a:t>Motivations:</a:t>
            </a:r>
          </a:p>
          <a:p>
            <a:pPr lvl="1"/>
            <a:r>
              <a:rPr lang="en-US" dirty="0"/>
              <a:t>National prestige</a:t>
            </a:r>
          </a:p>
          <a:p>
            <a:pPr lvl="1"/>
            <a:r>
              <a:rPr lang="en-US" dirty="0"/>
              <a:t>Race for raw materials </a:t>
            </a:r>
          </a:p>
          <a:p>
            <a:pPr lvl="1"/>
            <a:r>
              <a:rPr lang="en-US" dirty="0"/>
              <a:t>Social Darwinism </a:t>
            </a:r>
          </a:p>
          <a:p>
            <a:pPr lvl="1"/>
            <a:r>
              <a:rPr lang="en-US" dirty="0"/>
              <a:t>Rivalries between European countries</a:t>
            </a:r>
          </a:p>
          <a:p>
            <a:endParaRPr lang="en-US" dirty="0"/>
          </a:p>
          <a:p>
            <a:endParaRPr lang="en-US" dirty="0"/>
          </a:p>
        </p:txBody>
      </p:sp>
    </p:spTree>
    <p:extLst>
      <p:ext uri="{BB962C8B-B14F-4D97-AF65-F5344CB8AC3E}">
        <p14:creationId xmlns:p14="http://schemas.microsoft.com/office/powerpoint/2010/main" val="2194935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3-2-1 (5 min)</a:t>
            </a:r>
          </a:p>
        </p:txBody>
      </p:sp>
      <p:sp>
        <p:nvSpPr>
          <p:cNvPr id="3" name="Content Placeholder 2"/>
          <p:cNvSpPr>
            <a:spLocks noGrp="1"/>
          </p:cNvSpPr>
          <p:nvPr>
            <p:ph idx="1"/>
          </p:nvPr>
        </p:nvSpPr>
        <p:spPr/>
        <p:txBody>
          <a:bodyPr/>
          <a:lstStyle/>
          <a:p>
            <a:r>
              <a:rPr lang="en-US" dirty="0"/>
              <a:t>Complete a 3-2-1 in your guided notes about imperialism</a:t>
            </a:r>
          </a:p>
          <a:p>
            <a:endParaRPr lang="en-US" dirty="0"/>
          </a:p>
          <a:p>
            <a:endParaRPr lang="en-US" dirty="0"/>
          </a:p>
          <a:p>
            <a:r>
              <a:rPr lang="en-US" dirty="0"/>
              <a:t>3 things you learned</a:t>
            </a:r>
          </a:p>
          <a:p>
            <a:r>
              <a:rPr lang="en-US" dirty="0"/>
              <a:t>2 things you enjoyed</a:t>
            </a:r>
          </a:p>
          <a:p>
            <a:r>
              <a:rPr lang="en-US" dirty="0"/>
              <a:t>1 thing you still have a question about</a:t>
            </a:r>
          </a:p>
        </p:txBody>
      </p:sp>
    </p:spTree>
    <p:extLst>
      <p:ext uri="{BB962C8B-B14F-4D97-AF65-F5344CB8AC3E}">
        <p14:creationId xmlns:p14="http://schemas.microsoft.com/office/powerpoint/2010/main" val="3527381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Nationalism and Unification CFA</a:t>
            </a:r>
          </a:p>
        </p:txBody>
      </p:sp>
      <p:sp>
        <p:nvSpPr>
          <p:cNvPr id="3" name="Content Placeholder 2"/>
          <p:cNvSpPr>
            <a:spLocks noGrp="1"/>
          </p:cNvSpPr>
          <p:nvPr>
            <p:ph idx="1"/>
          </p:nvPr>
        </p:nvSpPr>
        <p:spPr/>
        <p:txBody>
          <a:bodyPr>
            <a:normAutofit fontScale="92500" lnSpcReduction="10000"/>
          </a:bodyPr>
          <a:lstStyle/>
          <a:p>
            <a:r>
              <a:rPr lang="en-US" sz="3600" dirty="0"/>
              <a:t>Complete the CFA on Nationalism and Unification in Teams. This will also help you to review for the test tomorrow. If you can’t take it in Teams, I have paper copies available (white basket)</a:t>
            </a:r>
          </a:p>
          <a:p>
            <a:endParaRPr lang="en-US" sz="3600" dirty="0"/>
          </a:p>
          <a:p>
            <a:r>
              <a:rPr lang="en-US" sz="3600" dirty="0"/>
              <a:t>Remember, this is to help us generate data. No guided notes, but please try your best. </a:t>
            </a:r>
            <a:r>
              <a:rPr lang="en-US" sz="3600" dirty="0">
                <a:solidFill>
                  <a:srgbClr val="FF0000"/>
                </a:solidFill>
              </a:rPr>
              <a:t>This will not count for a grade. </a:t>
            </a:r>
            <a:r>
              <a:rPr lang="en-US" sz="3600" dirty="0"/>
              <a:t>Tomorrow’s test will count as your 4</a:t>
            </a:r>
            <a:r>
              <a:rPr lang="en-US" sz="3600" baseline="30000" dirty="0"/>
              <a:t>th</a:t>
            </a:r>
            <a:r>
              <a:rPr lang="en-US" sz="3600" dirty="0"/>
              <a:t> Assessment grade, and you can use your guided notes</a:t>
            </a:r>
          </a:p>
        </p:txBody>
      </p:sp>
    </p:spTree>
    <p:extLst>
      <p:ext uri="{BB962C8B-B14F-4D97-AF65-F5344CB8AC3E}">
        <p14:creationId xmlns:p14="http://schemas.microsoft.com/office/powerpoint/2010/main" val="2836772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#4 – Nationalism and Unification</a:t>
            </a:r>
          </a:p>
        </p:txBody>
      </p:sp>
      <p:sp>
        <p:nvSpPr>
          <p:cNvPr id="3" name="Content Placeholder 2"/>
          <p:cNvSpPr>
            <a:spLocks noGrp="1"/>
          </p:cNvSpPr>
          <p:nvPr>
            <p:ph idx="1"/>
          </p:nvPr>
        </p:nvSpPr>
        <p:spPr/>
        <p:txBody>
          <a:bodyPr>
            <a:normAutofit fontScale="92500" lnSpcReduction="10000"/>
          </a:bodyPr>
          <a:lstStyle/>
          <a:p>
            <a:r>
              <a:rPr lang="en-US" sz="3200" dirty="0"/>
              <a:t>Access your final test for Q1 via Teams. If you are unable to use Teams, grab a paper copy from the white basket</a:t>
            </a:r>
          </a:p>
          <a:p>
            <a:endParaRPr lang="en-US" sz="3200" dirty="0">
              <a:solidFill>
                <a:srgbClr val="FF0000"/>
              </a:solidFill>
            </a:endParaRPr>
          </a:p>
          <a:p>
            <a:r>
              <a:rPr lang="en-US" sz="3200" dirty="0">
                <a:solidFill>
                  <a:srgbClr val="FF0000"/>
                </a:solidFill>
              </a:rPr>
              <a:t>You may use your guided notes as well as your book to take the test</a:t>
            </a:r>
          </a:p>
          <a:p>
            <a:endParaRPr lang="en-US" sz="3200" dirty="0"/>
          </a:p>
          <a:p>
            <a:r>
              <a:rPr lang="en-US" sz="3200" dirty="0"/>
              <a:t>Once you finish, please make sure you have all of your work caught up in my class. The quarter ends next Friday, but </a:t>
            </a:r>
            <a:r>
              <a:rPr lang="en-US" sz="3200" dirty="0">
                <a:solidFill>
                  <a:srgbClr val="FF0000"/>
                </a:solidFill>
              </a:rPr>
              <a:t>I am cutting off work submissions on 10/06/21 – Wednesday of next week</a:t>
            </a:r>
            <a:r>
              <a:rPr lang="en-US" sz="3200" dirty="0"/>
              <a:t>. </a:t>
            </a:r>
          </a:p>
        </p:txBody>
      </p:sp>
    </p:spTree>
    <p:extLst>
      <p:ext uri="{BB962C8B-B14F-4D97-AF65-F5344CB8AC3E}">
        <p14:creationId xmlns:p14="http://schemas.microsoft.com/office/powerpoint/2010/main" val="376648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solidFill>
                  <a:srgbClr val="FF0000"/>
                </a:solidFill>
              </a:rPr>
            </a:br>
            <a:r>
              <a:rPr lang="en-US" sz="2400" dirty="0">
                <a:solidFill>
                  <a:srgbClr val="FF0000"/>
                </a:solidFill>
              </a:rPr>
              <a:t>SWBAT develop geographic awareness by analyzing interactions between humans and the environment IOT describe the natural resources and geographic features of Africa, their role in attracting European economic interests, and their impact on global trade.</a:t>
            </a:r>
            <a:br>
              <a:rPr lang="en-US" sz="2400" dirty="0">
                <a:solidFill>
                  <a:srgbClr val="FF0000"/>
                </a:solidFill>
              </a:rPr>
            </a:br>
            <a:endParaRPr lang="en-US" sz="2400"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sz="6000" b="1" dirty="0">
                <a:solidFill>
                  <a:srgbClr val="00B050"/>
                </a:solidFill>
              </a:rPr>
              <a:t>Do Now (3 min)</a:t>
            </a:r>
          </a:p>
          <a:p>
            <a:pPr marL="0" indent="0">
              <a:buNone/>
            </a:pPr>
            <a:endParaRPr lang="en-US" dirty="0"/>
          </a:p>
          <a:p>
            <a:pPr marL="0" indent="0">
              <a:buNone/>
            </a:pPr>
            <a:r>
              <a:rPr lang="en-US" sz="4000" dirty="0">
                <a:solidFill>
                  <a:srgbClr val="00B0F0"/>
                </a:solidFill>
              </a:rPr>
              <a:t>Write 4 sentences in your guided notes describing </a:t>
            </a:r>
            <a:r>
              <a:rPr lang="en-US" sz="4000" b="1" dirty="0">
                <a:solidFill>
                  <a:srgbClr val="FF0000"/>
                </a:solidFill>
              </a:rPr>
              <a:t>two</a:t>
            </a:r>
            <a:r>
              <a:rPr lang="en-US" sz="4000" dirty="0">
                <a:solidFill>
                  <a:srgbClr val="00B0F0"/>
                </a:solidFill>
              </a:rPr>
              <a:t> different ways that European countries were able to successfully colonize Africa.</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569302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solidFill>
                  <a:srgbClr val="FF0000"/>
                </a:solidFill>
              </a:rPr>
            </a:br>
            <a:r>
              <a:rPr lang="en-US" sz="2400" dirty="0">
                <a:solidFill>
                  <a:srgbClr val="FF0000"/>
                </a:solidFill>
              </a:rPr>
              <a:t>SWBAT develop geographic awareness by analyzing interactions between humans and the environment IOT describe the natural resources and geographic features of Africa, their role in attracting European economic interests, and their impact on global trade.</a:t>
            </a:r>
            <a:br>
              <a:rPr lang="en-US" sz="2400" dirty="0">
                <a:solidFill>
                  <a:srgbClr val="FF0000"/>
                </a:solidFill>
              </a:rPr>
            </a:br>
            <a:endParaRPr lang="en-US" sz="2400" dirty="0"/>
          </a:p>
        </p:txBody>
      </p:sp>
      <p:sp>
        <p:nvSpPr>
          <p:cNvPr id="3" name="Content Placeholder 2"/>
          <p:cNvSpPr>
            <a:spLocks noGrp="1"/>
          </p:cNvSpPr>
          <p:nvPr>
            <p:ph idx="1"/>
          </p:nvPr>
        </p:nvSpPr>
        <p:spPr/>
        <p:txBody>
          <a:bodyPr/>
          <a:lstStyle/>
          <a:p>
            <a:r>
              <a:rPr lang="en-US" dirty="0"/>
              <a:t>Open your Modern Times book to Chapter 12 – Lesson 2</a:t>
            </a:r>
          </a:p>
          <a:p>
            <a:r>
              <a:rPr lang="en-US" dirty="0"/>
              <a:t>Read pages 231-236</a:t>
            </a:r>
          </a:p>
          <a:p>
            <a:r>
              <a:rPr lang="en-US" dirty="0"/>
              <a:t>Write the vocabulary words </a:t>
            </a:r>
            <a:r>
              <a:rPr lang="en-US" i="1" dirty="0"/>
              <a:t>annex</a:t>
            </a:r>
            <a:r>
              <a:rPr lang="en-US" dirty="0"/>
              <a:t> and </a:t>
            </a:r>
            <a:r>
              <a:rPr lang="en-US" i="1" dirty="0"/>
              <a:t>indigenous</a:t>
            </a:r>
            <a:r>
              <a:rPr lang="en-US" dirty="0"/>
              <a:t> and their definitions into your guided notes</a:t>
            </a:r>
          </a:p>
          <a:p>
            <a:endParaRPr lang="en-US" dirty="0"/>
          </a:p>
        </p:txBody>
      </p:sp>
    </p:spTree>
    <p:extLst>
      <p:ext uri="{BB962C8B-B14F-4D97-AF65-F5344CB8AC3E}">
        <p14:creationId xmlns:p14="http://schemas.microsoft.com/office/powerpoint/2010/main" val="374267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Corners Group Discussion</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Go to your group’s area. </a:t>
            </a:r>
          </a:p>
          <a:p>
            <a:pPr marL="514350" indent="-514350">
              <a:buFont typeface="+mj-lt"/>
              <a:buAutoNum type="arabicPeriod"/>
            </a:pPr>
            <a:r>
              <a:rPr lang="en-US" dirty="0"/>
              <a:t>Discuss your group’s assigned reading section for 5 minutes</a:t>
            </a:r>
          </a:p>
          <a:p>
            <a:pPr marL="514350" indent="-514350">
              <a:buFont typeface="+mj-lt"/>
              <a:buAutoNum type="arabicPeriod"/>
            </a:pPr>
            <a:r>
              <a:rPr lang="en-US" dirty="0"/>
              <a:t>Select a group member to summarize your section to the class </a:t>
            </a:r>
          </a:p>
          <a:p>
            <a:endParaRPr lang="en-US" dirty="0"/>
          </a:p>
          <a:p>
            <a:r>
              <a:rPr lang="en-US" dirty="0">
                <a:solidFill>
                  <a:srgbClr val="FF0000"/>
                </a:solidFill>
              </a:rPr>
              <a:t>Left side of classroom – Group 1 – West and North Africa</a:t>
            </a:r>
          </a:p>
          <a:p>
            <a:r>
              <a:rPr lang="en-US" dirty="0">
                <a:solidFill>
                  <a:srgbClr val="00B0F0"/>
                </a:solidFill>
              </a:rPr>
              <a:t>Front middle – Group 2 – Central and East Africa</a:t>
            </a:r>
          </a:p>
          <a:p>
            <a:r>
              <a:rPr lang="en-US" dirty="0">
                <a:solidFill>
                  <a:srgbClr val="00B050"/>
                </a:solidFill>
              </a:rPr>
              <a:t>Back middle – Group 3 – South Africa</a:t>
            </a:r>
          </a:p>
          <a:p>
            <a:r>
              <a:rPr lang="en-US" dirty="0">
                <a:solidFill>
                  <a:srgbClr val="7030A0"/>
                </a:solidFill>
              </a:rPr>
              <a:t>Right side of classroom – Group 4 – Effects of Imperialism</a:t>
            </a:r>
          </a:p>
        </p:txBody>
      </p:sp>
    </p:spTree>
    <p:extLst>
      <p:ext uri="{BB962C8B-B14F-4D97-AF65-F5344CB8AC3E}">
        <p14:creationId xmlns:p14="http://schemas.microsoft.com/office/powerpoint/2010/main" val="1003335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dirty="0">
                <a:solidFill>
                  <a:srgbClr val="FF0000"/>
                </a:solidFill>
              </a:rPr>
            </a:br>
            <a:r>
              <a:rPr lang="en-US" sz="2400" dirty="0">
                <a:solidFill>
                  <a:srgbClr val="FF0000"/>
                </a:solidFill>
              </a:rPr>
              <a:t>SWBAT develop geographic awareness by analyzing locations IOT describe the importance of India to the British Empire, the Suez Canal as a connection between Great Britain and India, and India’s reaction to British rule.</a:t>
            </a:r>
            <a:br>
              <a:rPr lang="en-US" sz="2400" dirty="0">
                <a:solidFill>
                  <a:srgbClr val="FF0000"/>
                </a:solidFill>
              </a:rPr>
            </a:br>
            <a:endParaRPr lang="en-US" sz="2400" dirty="0"/>
          </a:p>
        </p:txBody>
      </p:sp>
      <p:sp>
        <p:nvSpPr>
          <p:cNvPr id="4" name="Text Placeholder 3"/>
          <p:cNvSpPr>
            <a:spLocks noGrp="1"/>
          </p:cNvSpPr>
          <p:nvPr>
            <p:ph type="body" idx="1"/>
          </p:nvPr>
        </p:nvSpPr>
        <p:spPr/>
        <p:txBody>
          <a:bodyPr>
            <a:normAutofit fontScale="25000" lnSpcReduction="20000"/>
          </a:bodyPr>
          <a:lstStyle/>
          <a:p>
            <a:pPr algn="ctr"/>
            <a:endParaRPr lang="en-US" sz="4000" dirty="0"/>
          </a:p>
          <a:p>
            <a:pPr algn="ctr"/>
            <a:endParaRPr lang="en-US" sz="4000" dirty="0"/>
          </a:p>
          <a:p>
            <a:pPr algn="ctr"/>
            <a:r>
              <a:rPr lang="en-US" sz="12300" dirty="0"/>
              <a:t>Do Now</a:t>
            </a:r>
          </a:p>
          <a:p>
            <a:endParaRPr lang="en-US" dirty="0"/>
          </a:p>
        </p:txBody>
      </p:sp>
      <p:sp>
        <p:nvSpPr>
          <p:cNvPr id="3" name="Content Placeholder 2"/>
          <p:cNvSpPr>
            <a:spLocks noGrp="1"/>
          </p:cNvSpPr>
          <p:nvPr>
            <p:ph sz="half" idx="2"/>
          </p:nvPr>
        </p:nvSpPr>
        <p:spPr/>
        <p:txBody>
          <a:bodyPr/>
          <a:lstStyle/>
          <a:p>
            <a:endParaRPr lang="en-US" dirty="0"/>
          </a:p>
          <a:p>
            <a:r>
              <a:rPr lang="en-US" dirty="0"/>
              <a:t>List two examples of European imperialism on two different continents.</a:t>
            </a:r>
          </a:p>
          <a:p>
            <a:r>
              <a:rPr lang="en-US" dirty="0"/>
              <a:t>What was the response of the indigenous peoples in each example? </a:t>
            </a:r>
          </a:p>
          <a:p>
            <a:pPr marL="0" indent="0">
              <a:buNone/>
            </a:pPr>
            <a:endParaRPr lang="en-US" dirty="0"/>
          </a:p>
        </p:txBody>
      </p:sp>
      <p:sp>
        <p:nvSpPr>
          <p:cNvPr id="5" name="Text Placeholder 4"/>
          <p:cNvSpPr>
            <a:spLocks noGrp="1"/>
          </p:cNvSpPr>
          <p:nvPr>
            <p:ph type="body" sz="quarter" idx="3"/>
          </p:nvPr>
        </p:nvSpPr>
        <p:spPr/>
        <p:txBody>
          <a:bodyPr/>
          <a:lstStyle/>
          <a:p>
            <a:endParaRPr lang="en-US"/>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349726" y="1681163"/>
            <a:ext cx="4583317" cy="5003455"/>
          </a:xfrm>
        </p:spPr>
      </p:pic>
    </p:spTree>
    <p:extLst>
      <p:ext uri="{BB962C8B-B14F-4D97-AF65-F5344CB8AC3E}">
        <p14:creationId xmlns:p14="http://schemas.microsoft.com/office/powerpoint/2010/main" val="41880879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4295</TotalTime>
  <Words>769</Words>
  <Application>Microsoft Office PowerPoint</Application>
  <PresentationFormat>Widescreen</PresentationFormat>
  <Paragraphs>98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Imperialism in Africa</vt:lpstr>
      <vt:lpstr>Do Now (5 min)</vt:lpstr>
      <vt:lpstr>3-2-1 (5 min)</vt:lpstr>
      <vt:lpstr>Nationalism and Unification CFA</vt:lpstr>
      <vt:lpstr>Assessment #4 – Nationalism and Unification</vt:lpstr>
      <vt:lpstr> SWBAT develop geographic awareness by analyzing interactions between humans and the environment IOT describe the natural resources and geographic features of Africa, their role in attracting European economic interests, and their impact on global trade. </vt:lpstr>
      <vt:lpstr> SWBAT develop geographic awareness by analyzing interactions between humans and the environment IOT describe the natural resources and geographic features of Africa, their role in attracting European economic interests, and their impact on global trade. </vt:lpstr>
      <vt:lpstr>4 Corners Group Discussion</vt:lpstr>
      <vt:lpstr> SWBAT develop geographic awareness by analyzing locations IOT describe the importance of India to the British Empire, the Suez Canal as a connection between Great Britain and India, and India’s reaction to British rule. </vt:lpstr>
      <vt:lpstr> SWBAT develop geographic awareness by analyzing locations IOT describe the importance of India to the British Empire, the Suez Canal as a connection between Great Britain and India, and India’s reaction to British rule. </vt:lpstr>
      <vt:lpstr>4 Corners Group Discussion</vt:lpstr>
      <vt:lpstr>Exit Ticket</vt:lpstr>
      <vt:lpstr> SWBAT develop geographic awareness by analyzing locations IOT describe the importance of India to the British Empire, the Suez Canal as a connection between Great Britain and India, and India’s reaction to British rule. </vt:lpstr>
      <vt:lpstr>Review of Chapter 12 – Lesson 3</vt:lpstr>
      <vt:lpstr>Review of Chapter 12 – Lesson 3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Imperialism in Africa</dc:title>
  <dc:creator>SEAN  MCCORMICK</dc:creator>
  <cp:lastModifiedBy>SEAN  MCCORMICK</cp:lastModifiedBy>
  <cp:revision>17</cp:revision>
  <dcterms:created xsi:type="dcterms:W3CDTF">2021-09-30T11:41:30Z</dcterms:created>
  <dcterms:modified xsi:type="dcterms:W3CDTF">2021-10-20T19:10:09Z</dcterms:modified>
</cp:coreProperties>
</file>