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6" r:id="rId4"/>
  </p:sldMasterIdLst>
  <p:notesMasterIdLst>
    <p:notesMasterId r:id="rId25"/>
  </p:notesMasterIdLst>
  <p:sldIdLst>
    <p:sldId id="256" r:id="rId5"/>
    <p:sldId id="355" r:id="rId6"/>
    <p:sldId id="257" r:id="rId7"/>
    <p:sldId id="352" r:id="rId8"/>
    <p:sldId id="286" r:id="rId9"/>
    <p:sldId id="292" r:id="rId10"/>
    <p:sldId id="347" r:id="rId11"/>
    <p:sldId id="306" r:id="rId12"/>
    <p:sldId id="354" r:id="rId13"/>
    <p:sldId id="307" r:id="rId14"/>
    <p:sldId id="308" r:id="rId15"/>
    <p:sldId id="333" r:id="rId16"/>
    <p:sldId id="316" r:id="rId17"/>
    <p:sldId id="323" r:id="rId18"/>
    <p:sldId id="324" r:id="rId19"/>
    <p:sldId id="330" r:id="rId20"/>
    <p:sldId id="357" r:id="rId21"/>
    <p:sldId id="348" r:id="rId22"/>
    <p:sldId id="349" r:id="rId23"/>
    <p:sldId id="356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529"/>
  </p:normalViewPr>
  <p:slideViewPr>
    <p:cSldViewPr snapToGrid="0" snapToObjects="1"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97447B-C2B5-2F44-9ED9-A80EBF80D237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19E240-4D89-354A-A059-4B9BA49D85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0876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19E240-4D89-354A-A059-4B9BA49D856B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51492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96319" y="802299"/>
            <a:ext cx="5618515" cy="2541431"/>
          </a:xfrm>
        </p:spPr>
        <p:txBody>
          <a:bodyPr bIns="0"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96319" y="3531205"/>
            <a:ext cx="5618515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600" b="0" cap="all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755DC-6729-204C-AFD5-7FF2FC4E2B1A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96319" y="329308"/>
            <a:ext cx="3086292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4703" y="798973"/>
            <a:ext cx="802005" cy="503578"/>
          </a:xfrm>
        </p:spPr>
        <p:txBody>
          <a:bodyPr/>
          <a:lstStyle/>
          <a:p>
            <a:fld id="{243723B9-4BD5-4649-B8C1-821621A0908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396319" y="3528542"/>
            <a:ext cx="561851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0381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755DC-6729-204C-AFD5-7FF2FC4E2B1A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723B9-4BD5-4649-B8C1-821621A090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500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8028" y="798974"/>
            <a:ext cx="1103027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3491" y="798974"/>
            <a:ext cx="5301095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755DC-6729-204C-AFD5-7FF2FC4E2B1A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723B9-4BD5-4649-B8C1-821621A0908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6918028" y="798974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6252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755DC-6729-204C-AFD5-7FF2FC4E2B1A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723B9-4BD5-4649-B8C1-821621A09086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781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1756130"/>
            <a:ext cx="5617002" cy="1887950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2" y="3806196"/>
            <a:ext cx="5617002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755DC-6729-204C-AFD5-7FF2FC4E2B1A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723B9-4BD5-4649-B8C1-821621A0908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43491" y="3804985"/>
            <a:ext cx="561700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9755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890"/>
            <a:ext cx="6571343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3490" y="2013936"/>
            <a:ext cx="3125871" cy="34375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9182" y="2013936"/>
            <a:ext cx="3125652" cy="34375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755DC-6729-204C-AFD5-7FF2FC4E2B1A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723B9-4BD5-4649-B8C1-821621A09086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4899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164"/>
            <a:ext cx="6571344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9550"/>
            <a:ext cx="312576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3491" y="2824270"/>
            <a:ext cx="3125766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9182" y="2023004"/>
            <a:ext cx="31256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9182" y="2821491"/>
            <a:ext cx="31256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755DC-6729-204C-AFD5-7FF2FC4E2B1A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723B9-4BD5-4649-B8C1-821621A090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577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755DC-6729-204C-AFD5-7FF2FC4E2B1A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723B9-4BD5-4649-B8C1-821621A090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233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755DC-6729-204C-AFD5-7FF2FC4E2B1A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723B9-4BD5-4649-B8C1-821621A090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816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042" y="798973"/>
            <a:ext cx="2425950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6656" y="798974"/>
            <a:ext cx="3828178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9042" y="3205492"/>
            <a:ext cx="2427369" cy="2248181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755DC-6729-204C-AFD5-7FF2FC4E2B1A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723B9-4BD5-4649-B8C1-821621A09086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1748" y="3205491"/>
            <a:ext cx="242327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25710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996501" y="482171"/>
            <a:ext cx="3511387" cy="5149101"/>
            <a:chOff x="6852919" y="583365"/>
            <a:chExt cx="4681849" cy="5181928"/>
          </a:xfrm>
        </p:grpSpPr>
        <p:sp>
          <p:nvSpPr>
            <p:cNvPr id="14" name="Rectangle 13"/>
            <p:cNvSpPr/>
            <p:nvPr/>
          </p:nvSpPr>
          <p:spPr>
            <a:xfrm>
              <a:off x="6852919" y="583365"/>
              <a:ext cx="4681849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7273787" y="915806"/>
              <a:ext cx="3844017" cy="4507918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148" y="1129513"/>
            <a:ext cx="3244935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40128" y="1122543"/>
            <a:ext cx="2234998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3492" y="3145992"/>
            <a:ext cx="3240286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36664" y="5469857"/>
            <a:ext cx="3252420" cy="320123"/>
          </a:xfrm>
        </p:spPr>
        <p:txBody>
          <a:bodyPr/>
          <a:lstStyle>
            <a:lvl1pPr algn="l">
              <a:defRPr/>
            </a:lvl1pPr>
          </a:lstStyle>
          <a:p>
            <a:fld id="{E38755DC-6729-204C-AFD5-7FF2FC4E2B1A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37530" y="318641"/>
            <a:ext cx="3251553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723B9-4BD5-4649-B8C1-821621A09086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1281" y="3143605"/>
            <a:ext cx="324201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0442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015734"/>
            <a:ext cx="9144000" cy="407952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538" r="12500" b="-1538"/>
          <a:stretch/>
        </p:blipFill>
        <p:spPr>
          <a:xfrm>
            <a:off x="-1" y="6095253"/>
            <a:ext cx="9144001" cy="774727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0" y="6101127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3491" y="804520"/>
            <a:ext cx="6571343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5733"/>
            <a:ext cx="6571343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46542" y="330370"/>
            <a:ext cx="2368292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8755DC-6729-204C-AFD5-7FF2FC4E2B1A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3491" y="329308"/>
            <a:ext cx="403400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7725" y="798973"/>
            <a:ext cx="795746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243723B9-4BD5-4649-B8C1-821621A090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091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group of people standing in front of a crowd&#10;&#10;Description automatically generated">
            <a:extLst>
              <a:ext uri="{FF2B5EF4-FFF2-40B4-BE49-F238E27FC236}">
                <a16:creationId xmlns:a16="http://schemas.microsoft.com/office/drawing/2014/main" id="{C76AC386-8776-EB49-875B-9EA8E4530E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707"/>
            <a:ext cx="9144000" cy="68425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13550"/>
            <a:ext cx="7772400" cy="147002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 Enlightenment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34146" y="4390992"/>
            <a:ext cx="6400800" cy="1822644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Cognito ergo sum</a:t>
            </a:r>
          </a:p>
        </p:txBody>
      </p:sp>
      <p:pic>
        <p:nvPicPr>
          <p:cNvPr id="4" name="Picture 3" descr="descartes copy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161" y="4134700"/>
            <a:ext cx="2237309" cy="27356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5" name="Picture 4" descr="voltaire copy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07"/>
            <a:ext cx="1959922" cy="246950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6" name="Picture 5" descr="newton copy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3642" y="0"/>
            <a:ext cx="2090358" cy="286949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7" name="Picture 6" descr="locke copy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24556"/>
            <a:ext cx="2363091" cy="263344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4608901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555145"/>
            <a:ext cx="6571343" cy="1049235"/>
          </a:xfrm>
        </p:spPr>
        <p:txBody>
          <a:bodyPr>
            <a:normAutofit fontScale="90000"/>
          </a:bodyPr>
          <a:lstStyle/>
          <a:p>
            <a:r>
              <a:rPr lang="en-US" dirty="0"/>
              <a:t>Charles-Louis de </a:t>
            </a:r>
            <a:r>
              <a:rPr lang="en-US" dirty="0" err="1"/>
              <a:t>Secondat</a:t>
            </a:r>
            <a:r>
              <a:rPr lang="en-US" dirty="0"/>
              <a:t>, Baron de La Brede et de Montesquieu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Montesquieu_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6287" y="3931822"/>
            <a:ext cx="2438481" cy="2926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3909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Or just Montesquieu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Montesquieu_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6287" y="3931822"/>
            <a:ext cx="2438481" cy="2926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1093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Montesquieu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Separation of powers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Legislative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Judicial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Executive</a:t>
            </a:r>
          </a:p>
          <a:p>
            <a:r>
              <a:rPr lang="en-US" dirty="0"/>
              <a:t>Despotism</a:t>
            </a:r>
          </a:p>
          <a:p>
            <a:pPr lvl="1"/>
            <a:r>
              <a:rPr lang="en-US" dirty="0"/>
              <a:t>Helped add this term into political</a:t>
            </a:r>
          </a:p>
          <a:p>
            <a:pPr marL="914400" lvl="2" indent="0">
              <a:buNone/>
            </a:pPr>
            <a:r>
              <a:rPr lang="en-US" sz="2800" dirty="0"/>
              <a:t>vocabulary.</a:t>
            </a:r>
          </a:p>
          <a:p>
            <a:pPr lvl="1"/>
            <a:r>
              <a:rPr lang="en-US" dirty="0"/>
              <a:t>Government in which one entity</a:t>
            </a:r>
          </a:p>
          <a:p>
            <a:pPr marL="457200" lvl="1" indent="0">
              <a:buNone/>
            </a:pPr>
            <a:r>
              <a:rPr lang="en-US" dirty="0"/>
              <a:t>    rules with absolute power.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Picture 3" descr="Montesquieu_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6287" y="3931822"/>
            <a:ext cx="2438481" cy="2926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7008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Adam Smith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Free market economic theory</a:t>
            </a:r>
          </a:p>
          <a:p>
            <a:pPr lvl="1"/>
            <a:r>
              <a:rPr lang="en-US" dirty="0"/>
              <a:t>Prices determined by open market and consumers</a:t>
            </a:r>
          </a:p>
          <a:p>
            <a:pPr lvl="1"/>
            <a:r>
              <a:rPr lang="en-US" dirty="0"/>
              <a:t>Free from government interference</a:t>
            </a:r>
          </a:p>
          <a:p>
            <a:r>
              <a:rPr lang="en-US" dirty="0"/>
              <a:t>Division of labor</a:t>
            </a:r>
          </a:p>
          <a:p>
            <a:pPr lvl="1"/>
            <a:r>
              <a:rPr lang="en-US" dirty="0"/>
              <a:t>Competition can create economic prosperity</a:t>
            </a:r>
          </a:p>
          <a:p>
            <a:r>
              <a:rPr lang="en-US" dirty="0">
                <a:solidFill>
                  <a:srgbClr val="FF0000"/>
                </a:solidFill>
              </a:rPr>
              <a:t>Laissez-faire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Government should play small role in </a:t>
            </a:r>
          </a:p>
          <a:p>
            <a:pPr marL="457200" lvl="1" indent="0">
              <a:buNone/>
            </a:pPr>
            <a:r>
              <a:rPr lang="en-US" dirty="0">
                <a:solidFill>
                  <a:srgbClr val="FF0000"/>
                </a:solidFill>
              </a:rPr>
              <a:t>	free market economy</a:t>
            </a:r>
          </a:p>
        </p:txBody>
      </p:sp>
      <p:pic>
        <p:nvPicPr>
          <p:cNvPr id="4" name="Picture 3" descr="220px-Adam_Smith_The_Muir_portrait.jpg">
            <a:extLst>
              <a:ext uri="{FF2B5EF4-FFF2-40B4-BE49-F238E27FC236}">
                <a16:creationId xmlns:a16="http://schemas.microsoft.com/office/drawing/2014/main" id="{C1B04125-9967-3040-B172-58FC18C598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3108" y="3795308"/>
            <a:ext cx="2380891" cy="3062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4551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Voltaire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Critical of Christianity</a:t>
            </a:r>
          </a:p>
          <a:p>
            <a:pPr marL="0" indent="0">
              <a:buNone/>
            </a:pPr>
            <a:r>
              <a:rPr lang="en-US" dirty="0"/>
              <a:t>	(actually all religions)</a:t>
            </a:r>
          </a:p>
          <a:p>
            <a:r>
              <a:rPr lang="en-US" dirty="0"/>
              <a:t>Religious toleration</a:t>
            </a:r>
          </a:p>
          <a:p>
            <a:r>
              <a:rPr lang="en-US" dirty="0">
                <a:solidFill>
                  <a:srgbClr val="FF0000"/>
                </a:solidFill>
              </a:rPr>
              <a:t>Fight against religious intolerance </a:t>
            </a:r>
            <a:r>
              <a:rPr lang="en-US" dirty="0"/>
              <a:t>(intolerance is okay when fighting against intolerance)</a:t>
            </a:r>
          </a:p>
          <a:p>
            <a:r>
              <a:rPr lang="en-US" dirty="0">
                <a:solidFill>
                  <a:srgbClr val="FF0000"/>
                </a:solidFill>
              </a:rPr>
              <a:t>Deism – religious philosophy based on reason and natural law</a:t>
            </a:r>
          </a:p>
          <a:p>
            <a:r>
              <a:rPr lang="en-US" dirty="0"/>
              <a:t>Built on Newton’s idea of world machine</a:t>
            </a:r>
          </a:p>
        </p:txBody>
      </p:sp>
      <p:pic>
        <p:nvPicPr>
          <p:cNvPr id="4" name="Picture 3" descr="voltaire cop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078" y="0"/>
            <a:ext cx="1959922" cy="2469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2394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Voltaire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Critical of Christianity</a:t>
            </a:r>
          </a:p>
          <a:p>
            <a:pPr marL="0" indent="0">
              <a:buNone/>
            </a:pPr>
            <a:r>
              <a:rPr lang="en-US" dirty="0"/>
              <a:t>	(actually all religions)</a:t>
            </a:r>
          </a:p>
          <a:p>
            <a:r>
              <a:rPr lang="en-US" dirty="0"/>
              <a:t>Religious toleration</a:t>
            </a:r>
          </a:p>
          <a:p>
            <a:r>
              <a:rPr lang="en-US" dirty="0">
                <a:solidFill>
                  <a:srgbClr val="FF0000"/>
                </a:solidFill>
              </a:rPr>
              <a:t>Fight against religious intolerance</a:t>
            </a:r>
          </a:p>
          <a:p>
            <a:r>
              <a:rPr lang="en-US" dirty="0">
                <a:solidFill>
                  <a:srgbClr val="FF0000"/>
                </a:solidFill>
              </a:rPr>
              <a:t>Deism – religious philosophy based on reason and natural law</a:t>
            </a:r>
          </a:p>
          <a:p>
            <a:pPr lvl="1"/>
            <a:r>
              <a:rPr lang="en-US" dirty="0"/>
              <a:t>"What is faith? Is it to believe that which is evident? No. It is perfectly evident to my mind that there exists a necessary, eternal, supreme, and intelligent being. This is no matter of faith, but of reason.”</a:t>
            </a:r>
          </a:p>
        </p:txBody>
      </p:sp>
      <p:pic>
        <p:nvPicPr>
          <p:cNvPr id="4" name="Picture 3" descr="voltaire cop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078" y="0"/>
            <a:ext cx="1959922" cy="2469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9133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Voltaire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Built on Newton’s idea of world clock</a:t>
            </a:r>
          </a:p>
          <a:p>
            <a:pPr lvl="1"/>
            <a:r>
              <a:rPr lang="en-US"/>
              <a:t>Universe like a clock</a:t>
            </a:r>
          </a:p>
          <a:p>
            <a:pPr lvl="1"/>
            <a:r>
              <a:rPr lang="en-US"/>
              <a:t>God = clock maker; made clock and set to run</a:t>
            </a:r>
          </a:p>
          <a:p>
            <a:pPr lvl="1"/>
            <a:r>
              <a:rPr lang="en-US"/>
              <a:t>No interference from God</a:t>
            </a:r>
          </a:p>
          <a:p>
            <a:r>
              <a:rPr lang="en-US">
                <a:solidFill>
                  <a:srgbClr val="FF0000"/>
                </a:solidFill>
              </a:rPr>
              <a:t>Tolerance toward other ethnicities</a:t>
            </a:r>
          </a:p>
          <a:p>
            <a:r>
              <a:rPr lang="en-US">
                <a:solidFill>
                  <a:srgbClr val="FF0000"/>
                </a:solidFill>
              </a:rPr>
              <a:t>Fair trial</a:t>
            </a:r>
          </a:p>
          <a:p>
            <a:r>
              <a:rPr lang="en-US">
                <a:solidFill>
                  <a:srgbClr val="FF0000"/>
                </a:solidFill>
              </a:rPr>
              <a:t>Freedom of religion</a:t>
            </a:r>
          </a:p>
          <a:p>
            <a:r>
              <a:rPr lang="en-US">
                <a:solidFill>
                  <a:srgbClr val="FF0000"/>
                </a:solidFill>
              </a:rPr>
              <a:t>Against slavery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</p:txBody>
      </p:sp>
      <p:pic>
        <p:nvPicPr>
          <p:cNvPr id="4" name="Picture 3" descr="voltaire cop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078" y="0"/>
            <a:ext cx="1959922" cy="2469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7009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Rousseau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Wrote the </a:t>
            </a:r>
            <a:r>
              <a:rPr lang="en-US" sz="2800" dirty="0">
                <a:solidFill>
                  <a:srgbClr val="FF0000"/>
                </a:solidFill>
              </a:rPr>
              <a:t>Social Contract</a:t>
            </a:r>
          </a:p>
          <a:p>
            <a:pPr lvl="1"/>
            <a:r>
              <a:rPr lang="en-US" sz="2800" dirty="0">
                <a:solidFill>
                  <a:srgbClr val="FF0000"/>
                </a:solidFill>
              </a:rPr>
              <a:t>Everyone free</a:t>
            </a:r>
          </a:p>
          <a:p>
            <a:pPr lvl="1"/>
            <a:r>
              <a:rPr lang="en-US" sz="2800" dirty="0">
                <a:solidFill>
                  <a:srgbClr val="FF0000"/>
                </a:solidFill>
              </a:rPr>
              <a:t>Everyone gives up same freedoms</a:t>
            </a:r>
          </a:p>
          <a:p>
            <a:pPr lvl="1"/>
            <a:r>
              <a:rPr lang="en-US" sz="2800" dirty="0">
                <a:solidFill>
                  <a:srgbClr val="FF0000"/>
                </a:solidFill>
              </a:rPr>
              <a:t>Same duties imposed on everyone</a:t>
            </a:r>
          </a:p>
          <a:p>
            <a:pPr lvl="1"/>
            <a:r>
              <a:rPr lang="en-US" sz="2800" dirty="0">
                <a:solidFill>
                  <a:srgbClr val="FF0000"/>
                </a:solidFill>
              </a:rPr>
              <a:t>People have right to choose laws</a:t>
            </a:r>
          </a:p>
          <a:p>
            <a:endParaRPr lang="en-US" dirty="0"/>
          </a:p>
          <a:p>
            <a:pPr marL="457200" lvl="1" indent="0">
              <a:buNone/>
            </a:pP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4" name="Picture 3" descr="rousseau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3725" y="0"/>
            <a:ext cx="1920275" cy="2695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4003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Rousseau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400" dirty="0"/>
              <a:t>Believed that uncorrupted morals exist in the “State of Nature”</a:t>
            </a:r>
          </a:p>
          <a:p>
            <a:pPr lvl="1"/>
            <a:r>
              <a:rPr lang="en-US" sz="2400" dirty="0"/>
              <a:t>Noble Savage – purity and goodness in the state of nature</a:t>
            </a:r>
          </a:p>
          <a:p>
            <a:r>
              <a:rPr lang="en-US" sz="2400" dirty="0"/>
              <a:t>Emile </a:t>
            </a:r>
          </a:p>
          <a:p>
            <a:pPr lvl="1"/>
            <a:r>
              <a:rPr lang="en-US" sz="2400" dirty="0"/>
              <a:t>Children inherently good </a:t>
            </a:r>
          </a:p>
          <a:p>
            <a:pPr lvl="1"/>
            <a:r>
              <a:rPr lang="en-US" sz="2400" dirty="0"/>
              <a:t>Influenced parents to start having kids play and have good childhood. </a:t>
            </a:r>
          </a:p>
          <a:p>
            <a:endParaRPr lang="en-US" dirty="0"/>
          </a:p>
          <a:p>
            <a:pPr marL="457200" lvl="1" indent="0">
              <a:buNone/>
            </a:pP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4" name="Picture 3" descr="rousseau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4689" y="24955"/>
            <a:ext cx="1519311" cy="2132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6122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8684" y="804519"/>
            <a:ext cx="7202456" cy="1049235"/>
          </a:xfrm>
        </p:spPr>
        <p:txBody>
          <a:bodyPr>
            <a:normAutofit/>
          </a:bodyPr>
          <a:lstStyle/>
          <a:p>
            <a:r>
              <a:rPr lang="en-US" dirty="0"/>
              <a:t>Mary Wollstonecraft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8684" y="2015734"/>
            <a:ext cx="4646838" cy="3450613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Vindication of the Rights of Women</a:t>
            </a:r>
          </a:p>
          <a:p>
            <a:pPr lvl="1"/>
            <a:r>
              <a:rPr lang="en-US" sz="2000" dirty="0">
                <a:solidFill>
                  <a:srgbClr val="FF0000"/>
                </a:solidFill>
              </a:rPr>
              <a:t>Pushed against notions of womanhood </a:t>
            </a:r>
          </a:p>
          <a:p>
            <a:pPr lvl="1"/>
            <a:r>
              <a:rPr lang="en-US" sz="2000" dirty="0">
                <a:solidFill>
                  <a:srgbClr val="FF0000"/>
                </a:solidFill>
              </a:rPr>
              <a:t>Didn’t have enough to preoccupy minds </a:t>
            </a:r>
          </a:p>
          <a:p>
            <a:pPr lvl="1"/>
            <a:r>
              <a:rPr lang="en-US" sz="2000" dirty="0">
                <a:solidFill>
                  <a:srgbClr val="FF0000"/>
                </a:solidFill>
              </a:rPr>
              <a:t>Should be treated as rational people </a:t>
            </a:r>
          </a:p>
          <a:p>
            <a:pPr lvl="1"/>
            <a:r>
              <a:rPr lang="en-US" sz="2000" dirty="0">
                <a:solidFill>
                  <a:srgbClr val="FF0000"/>
                </a:solidFill>
              </a:rPr>
              <a:t>Huge influence on society </a:t>
            </a:r>
          </a:p>
          <a:p>
            <a:r>
              <a:rPr lang="en-US" dirty="0"/>
              <a:t>Mother to Mary Shelley</a:t>
            </a:r>
          </a:p>
          <a:p>
            <a:pPr lvl="1"/>
            <a:r>
              <a:rPr lang="en-US" sz="2000" dirty="0"/>
              <a:t>Author of </a:t>
            </a:r>
            <a:r>
              <a:rPr lang="en-US" sz="2000" dirty="0" err="1"/>
              <a:t>Frankestein</a:t>
            </a:r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97AB60-7D44-EE47-866C-AA8AFFBDA0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567" y="2402886"/>
            <a:ext cx="2194573" cy="2676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1390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Bell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Are humans born with any natural rights? What are they?</a:t>
            </a:r>
          </a:p>
          <a:p>
            <a:endParaRPr lang="en-US" dirty="0"/>
          </a:p>
          <a:p>
            <a:r>
              <a:rPr lang="en-US" dirty="0"/>
              <a:t>Write 4-5 sentences about the natural rights humans are born with. Be prepared to discuss with the class</a:t>
            </a:r>
          </a:p>
        </p:txBody>
      </p:sp>
    </p:spTree>
    <p:extLst>
      <p:ext uri="{BB962C8B-B14F-4D97-AF65-F5344CB8AC3E}">
        <p14:creationId xmlns:p14="http://schemas.microsoft.com/office/powerpoint/2010/main" val="16074033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Enlightenment thinkers worksheet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Complete the worksheet </a:t>
            </a:r>
          </a:p>
          <a:p>
            <a:pPr lvl="1"/>
            <a:r>
              <a:rPr lang="en-US" dirty="0"/>
              <a:t>You can find it in Teams or fill out a paper copy, take a picture, and upload it to Teams</a:t>
            </a:r>
          </a:p>
          <a:p>
            <a:r>
              <a:rPr lang="en-US" dirty="0"/>
              <a:t>Chapter 8-2 and your guided notes should help you to find any information you will need to complete this assignment</a:t>
            </a:r>
          </a:p>
          <a:p>
            <a:endParaRPr lang="en-US" dirty="0"/>
          </a:p>
          <a:p>
            <a:r>
              <a:rPr lang="en-US" dirty="0"/>
              <a:t>Your comparative essay is due tomorrow! (8/25)</a:t>
            </a:r>
          </a:p>
          <a:p>
            <a:r>
              <a:rPr lang="en-US" dirty="0"/>
              <a:t>Make sure you get it done. </a:t>
            </a:r>
            <a:r>
              <a:rPr lang="en-US"/>
              <a:t>Your classwork is 35% of your grade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68729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Rise of the Enlightenment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6899" y="2438400"/>
            <a:ext cx="3543300" cy="3509158"/>
          </a:xfrm>
        </p:spPr>
        <p:txBody>
          <a:bodyPr/>
          <a:lstStyle/>
          <a:p>
            <a:r>
              <a:rPr lang="en-US" dirty="0"/>
              <a:t>Philosophy and Society</a:t>
            </a:r>
          </a:p>
          <a:p>
            <a:pPr lvl="1"/>
            <a:r>
              <a:rPr lang="en-US" dirty="0"/>
              <a:t>Response to absolutism and the divine right of kings</a:t>
            </a:r>
          </a:p>
          <a:p>
            <a:pPr lvl="1"/>
            <a:r>
              <a:rPr lang="en-US" dirty="0"/>
              <a:t>English Civil War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884A07C-746E-FF4D-B198-1BB0D18E9743}"/>
              </a:ext>
            </a:extLst>
          </p:cNvPr>
          <p:cNvSpPr txBox="1">
            <a:spLocks/>
          </p:cNvSpPr>
          <p:nvPr/>
        </p:nvSpPr>
        <p:spPr>
          <a:xfrm>
            <a:off x="1181100" y="2438400"/>
            <a:ext cx="3543300" cy="35091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Science</a:t>
            </a:r>
          </a:p>
          <a:p>
            <a:pPr lvl="1"/>
            <a:r>
              <a:rPr lang="en-US" dirty="0"/>
              <a:t>Move away from reliance on the divine</a:t>
            </a:r>
          </a:p>
          <a:p>
            <a:pPr lvl="1"/>
            <a:r>
              <a:rPr lang="en-US" dirty="0"/>
              <a:t>Move toward creating theory based on observation and rationalism.</a:t>
            </a:r>
          </a:p>
        </p:txBody>
      </p:sp>
    </p:spTree>
    <p:extLst>
      <p:ext uri="{BB962C8B-B14F-4D97-AF65-F5344CB8AC3E}">
        <p14:creationId xmlns:p14="http://schemas.microsoft.com/office/powerpoint/2010/main" val="37025964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Rise of the Enlightenment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884A07C-746E-FF4D-B198-1BB0D18E9743}"/>
              </a:ext>
            </a:extLst>
          </p:cNvPr>
          <p:cNvSpPr txBox="1">
            <a:spLocks/>
          </p:cNvSpPr>
          <p:nvPr/>
        </p:nvSpPr>
        <p:spPr>
          <a:xfrm>
            <a:off x="1181100" y="2438400"/>
            <a:ext cx="6833734" cy="34231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The Age of Reason</a:t>
            </a:r>
          </a:p>
          <a:p>
            <a:r>
              <a:rPr lang="en-US" dirty="0"/>
              <a:t>Mid 1600s – End of 1700s</a:t>
            </a:r>
          </a:p>
          <a:p>
            <a:r>
              <a:rPr lang="en-US" dirty="0"/>
              <a:t>Human reason glorified.</a:t>
            </a:r>
          </a:p>
          <a:p>
            <a:r>
              <a:rPr lang="en-US" dirty="0"/>
              <a:t>Actively sought to rid superstition </a:t>
            </a:r>
          </a:p>
          <a:p>
            <a:r>
              <a:rPr lang="en-US" dirty="0"/>
              <a:t>Human rights and democracies</a:t>
            </a:r>
          </a:p>
        </p:txBody>
      </p:sp>
    </p:spTree>
    <p:extLst>
      <p:ext uri="{BB962C8B-B14F-4D97-AF65-F5344CB8AC3E}">
        <p14:creationId xmlns:p14="http://schemas.microsoft.com/office/powerpoint/2010/main" val="7761671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6328" y="624079"/>
            <a:ext cx="6571343" cy="104923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Philosophes</a:t>
            </a:r>
            <a:br>
              <a:rPr lang="en-US" dirty="0"/>
            </a:br>
            <a:r>
              <a:rPr lang="en-US" sz="2000" dirty="0"/>
              <a:t>(Philosophers)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descartes cop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161" y="4134700"/>
            <a:ext cx="2237309" cy="2735618"/>
          </a:xfrm>
          <a:prstGeom prst="rect">
            <a:avLst/>
          </a:prstGeom>
        </p:spPr>
      </p:pic>
      <p:pic>
        <p:nvPicPr>
          <p:cNvPr id="6" name="Picture 5" descr="voltaire cop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07"/>
            <a:ext cx="1959922" cy="2469502"/>
          </a:xfrm>
          <a:prstGeom prst="rect">
            <a:avLst/>
          </a:prstGeom>
        </p:spPr>
      </p:pic>
      <p:pic>
        <p:nvPicPr>
          <p:cNvPr id="7" name="Picture 6" descr="locke copy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24556"/>
            <a:ext cx="2363091" cy="2633444"/>
          </a:xfrm>
          <a:prstGeom prst="rect">
            <a:avLst/>
          </a:prstGeom>
        </p:spPr>
      </p:pic>
      <p:pic>
        <p:nvPicPr>
          <p:cNvPr id="8" name="Picture 7" descr="newton copy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3642" y="0"/>
            <a:ext cx="2090358" cy="2869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364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Descartes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Father of modern philosophy</a:t>
            </a:r>
          </a:p>
          <a:p>
            <a:r>
              <a:rPr lang="en-US" sz="2800" dirty="0"/>
              <a:t>Cognito ergo sum</a:t>
            </a:r>
          </a:p>
          <a:p>
            <a:pPr lvl="1"/>
            <a:r>
              <a:rPr lang="en-US" sz="2800" dirty="0">
                <a:solidFill>
                  <a:srgbClr val="FF0000"/>
                </a:solidFill>
              </a:rPr>
              <a:t>I think therefore I am</a:t>
            </a:r>
          </a:p>
          <a:p>
            <a:pPr lvl="1"/>
            <a:r>
              <a:rPr lang="en-US" sz="2800" dirty="0"/>
              <a:t>The simple meaning of the phrase is that if one is skeptical of existence, that is in and of itself proof that he does exist.</a:t>
            </a:r>
          </a:p>
          <a:p>
            <a:r>
              <a:rPr lang="en-US" sz="2800" dirty="0">
                <a:solidFill>
                  <a:srgbClr val="FF0000"/>
                </a:solidFill>
              </a:rPr>
              <a:t>Dualism</a:t>
            </a:r>
          </a:p>
          <a:p>
            <a:pPr lvl="1"/>
            <a:r>
              <a:rPr lang="en-US" sz="2800" dirty="0">
                <a:solidFill>
                  <a:srgbClr val="FF0000"/>
                </a:solidFill>
              </a:rPr>
              <a:t>Mind and body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descartes cop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691" y="0"/>
            <a:ext cx="2237309" cy="2735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6081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Thomas Hobbes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91695"/>
            <a:ext cx="8229600" cy="4157414"/>
          </a:xfrm>
        </p:spPr>
        <p:txBody>
          <a:bodyPr>
            <a:noAutofit/>
          </a:bodyPr>
          <a:lstStyle/>
          <a:p>
            <a:r>
              <a:rPr lang="en-US" sz="2400" dirty="0"/>
              <a:t>Political philosophy</a:t>
            </a:r>
          </a:p>
          <a:p>
            <a:r>
              <a:rPr lang="en-US" sz="2400" dirty="0">
                <a:solidFill>
                  <a:srgbClr val="FF0000"/>
                </a:solidFill>
              </a:rPr>
              <a:t>Wrote Leviathan</a:t>
            </a:r>
          </a:p>
          <a:p>
            <a:pPr lvl="1"/>
            <a:r>
              <a:rPr lang="en-US" sz="2400" dirty="0">
                <a:solidFill>
                  <a:srgbClr val="FF0000"/>
                </a:solidFill>
              </a:rPr>
              <a:t>Absolute monarchy was good.</a:t>
            </a:r>
          </a:p>
          <a:p>
            <a:pPr lvl="1"/>
            <a:r>
              <a:rPr lang="en-US" sz="2400" dirty="0">
                <a:solidFill>
                  <a:srgbClr val="FF0000"/>
                </a:solidFill>
              </a:rPr>
              <a:t>Social Contract – basis of society and government</a:t>
            </a:r>
          </a:p>
          <a:p>
            <a:pPr lvl="2"/>
            <a:r>
              <a:rPr lang="en-US" sz="2400" dirty="0">
                <a:solidFill>
                  <a:srgbClr val="FF0000"/>
                </a:solidFill>
              </a:rPr>
              <a:t>Give up some freedoms for protection</a:t>
            </a:r>
          </a:p>
          <a:p>
            <a:pPr lvl="1"/>
            <a:r>
              <a:rPr lang="en-US" sz="2400" dirty="0">
                <a:solidFill>
                  <a:srgbClr val="FF0000"/>
                </a:solidFill>
              </a:rPr>
              <a:t>Wrote in response to the English Civil War</a:t>
            </a:r>
            <a:endParaRPr lang="en-US" sz="2400" dirty="0"/>
          </a:p>
          <a:p>
            <a:pPr lvl="1"/>
            <a:r>
              <a:rPr lang="en-US" sz="2400" dirty="0">
                <a:solidFill>
                  <a:srgbClr val="FF0000"/>
                </a:solidFill>
              </a:rPr>
              <a:t>It was wrong to try to overthrow government</a:t>
            </a:r>
          </a:p>
        </p:txBody>
      </p:sp>
      <p:pic>
        <p:nvPicPr>
          <p:cNvPr id="11" name="Picture 10" descr="Thomas_Hobbes_(portrait)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4275" y="-62718"/>
            <a:ext cx="2639725" cy="2783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9732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John Locke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678" y="1984384"/>
            <a:ext cx="8242796" cy="3898179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Tabula rasa</a:t>
            </a:r>
          </a:p>
          <a:p>
            <a:pPr lvl="1"/>
            <a:r>
              <a:rPr lang="en-US" sz="2400" dirty="0">
                <a:solidFill>
                  <a:srgbClr val="FF0000"/>
                </a:solidFill>
              </a:rPr>
              <a:t>Blank slate</a:t>
            </a:r>
          </a:p>
          <a:p>
            <a:pPr lvl="1"/>
            <a:r>
              <a:rPr lang="en-US" sz="2400" dirty="0">
                <a:solidFill>
                  <a:srgbClr val="FF0000"/>
                </a:solidFill>
              </a:rPr>
              <a:t>Molded by experiences</a:t>
            </a:r>
          </a:p>
          <a:p>
            <a:r>
              <a:rPr lang="en-US" sz="2400" dirty="0">
                <a:solidFill>
                  <a:srgbClr val="FF0000"/>
                </a:solidFill>
              </a:rPr>
              <a:t>Two Treatises of Government</a:t>
            </a:r>
          </a:p>
          <a:p>
            <a:pPr lvl="1"/>
            <a:r>
              <a:rPr lang="en-US" sz="2400" dirty="0">
                <a:solidFill>
                  <a:srgbClr val="FF0000"/>
                </a:solidFill>
              </a:rPr>
              <a:t>Against absolute rule of one person</a:t>
            </a:r>
          </a:p>
          <a:p>
            <a:pPr lvl="1"/>
            <a:r>
              <a:rPr lang="en-US" sz="2400" dirty="0">
                <a:solidFill>
                  <a:srgbClr val="FF0000"/>
                </a:solidFill>
              </a:rPr>
              <a:t>People were free before society</a:t>
            </a:r>
          </a:p>
          <a:p>
            <a:r>
              <a:rPr lang="en-US" sz="2400" dirty="0">
                <a:solidFill>
                  <a:srgbClr val="FF0000"/>
                </a:solidFill>
              </a:rPr>
              <a:t>Natural Rights (life, liberty, and property)</a:t>
            </a:r>
          </a:p>
          <a:p>
            <a:pPr lvl="1"/>
            <a:r>
              <a:rPr lang="en-US" sz="2400" dirty="0">
                <a:solidFill>
                  <a:srgbClr val="FF0000"/>
                </a:solidFill>
              </a:rPr>
              <a:t>Rights we’re born with</a:t>
            </a:r>
          </a:p>
          <a:p>
            <a:pPr lvl="1"/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4" name="Picture 3" descr="locke cop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1444" y="88368"/>
            <a:ext cx="2226779" cy="2481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8386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Reading and worksheet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Read the “Legal and Political Thought” section in Chapter 5 – Lesson 2 in your Modern Times book to review about Hobbes and Locke</a:t>
            </a:r>
          </a:p>
          <a:p>
            <a:r>
              <a:rPr lang="en-US" dirty="0"/>
              <a:t>Complete the Leviathan and Two Treatises of Government worksheet with a partner (paper or Teams is fine)</a:t>
            </a:r>
          </a:p>
        </p:txBody>
      </p:sp>
    </p:spTree>
    <p:extLst>
      <p:ext uri="{BB962C8B-B14F-4D97-AF65-F5344CB8AC3E}">
        <p14:creationId xmlns:p14="http://schemas.microsoft.com/office/powerpoint/2010/main" val="4164622153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953BFBCBFEC1B4089D5C3BAD540ABD6" ma:contentTypeVersion="8" ma:contentTypeDescription="Create a new document." ma:contentTypeScope="" ma:versionID="e11b993bfa0724b2bbd6fe054a072482">
  <xsd:schema xmlns:xsd="http://www.w3.org/2001/XMLSchema" xmlns:xs="http://www.w3.org/2001/XMLSchema" xmlns:p="http://schemas.microsoft.com/office/2006/metadata/properties" xmlns:ns2="d7365d2c-2eeb-48e4-a545-59f29b85a779" targetNamespace="http://schemas.microsoft.com/office/2006/metadata/properties" ma:root="true" ma:fieldsID="9a58cc9f8c95ab542b9a5fc9bd7da804" ns2:_="">
    <xsd:import namespace="d7365d2c-2eeb-48e4-a545-59f29b85a77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365d2c-2eeb-48e4-a545-59f29b85a77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90B941C-BB60-4940-8BFF-9555A73B83F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4384315-3385-448A-A00C-DD32C0658CD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7365d2c-2eeb-48e4-a545-59f29b85a77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3B1D52C-102D-48CA-8BFB-9DDFF3529732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2915</TotalTime>
  <Words>566</Words>
  <Application>Microsoft Office PowerPoint</Application>
  <PresentationFormat>On-screen Show (4:3)</PresentationFormat>
  <Paragraphs>119</Paragraphs>
  <Slides>20</Slides>
  <Notes>1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Gill Sans MT</vt:lpstr>
      <vt:lpstr>Gallery</vt:lpstr>
      <vt:lpstr>The Enlightenment</vt:lpstr>
      <vt:lpstr>Bell work</vt:lpstr>
      <vt:lpstr>Rise of the Enlightenment</vt:lpstr>
      <vt:lpstr>Rise of the Enlightenment</vt:lpstr>
      <vt:lpstr>Philosophes (Philosophers) </vt:lpstr>
      <vt:lpstr>Descartes</vt:lpstr>
      <vt:lpstr>Thomas Hobbes</vt:lpstr>
      <vt:lpstr>John Locke</vt:lpstr>
      <vt:lpstr>Reading and worksheet</vt:lpstr>
      <vt:lpstr>Charles-Louis de Secondat, Baron de La Brede et de Montesquieu</vt:lpstr>
      <vt:lpstr>Or just Montesquieu</vt:lpstr>
      <vt:lpstr>Montesquieu</vt:lpstr>
      <vt:lpstr>Adam Smith</vt:lpstr>
      <vt:lpstr>Voltaire</vt:lpstr>
      <vt:lpstr>Voltaire</vt:lpstr>
      <vt:lpstr>Voltaire</vt:lpstr>
      <vt:lpstr>Rousseau</vt:lpstr>
      <vt:lpstr>Rousseau</vt:lpstr>
      <vt:lpstr>Mary Wollstonecraft</vt:lpstr>
      <vt:lpstr>Enlightenment thinkers worksheet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Enlightenment</dc:title>
  <dc:creator>Patrick Fraser</dc:creator>
  <cp:lastModifiedBy>SEAN  MCCORMICK</cp:lastModifiedBy>
  <cp:revision>13</cp:revision>
  <dcterms:created xsi:type="dcterms:W3CDTF">2020-09-18T16:03:40Z</dcterms:created>
  <dcterms:modified xsi:type="dcterms:W3CDTF">2021-08-25T11:35:02Z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0x010100F953BFBCBFEC1B4089D5C3BAD540ABD6</vt:lpwstr>
  </property>
</Properties>
</file>